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62" r:id="rId5"/>
    <p:sldId id="292" r:id="rId6"/>
    <p:sldId id="293" r:id="rId7"/>
    <p:sldId id="295" r:id="rId8"/>
    <p:sldId id="296" r:id="rId9"/>
    <p:sldId id="294" r:id="rId10"/>
    <p:sldId id="298" r:id="rId11"/>
    <p:sldId id="299" r:id="rId12"/>
    <p:sldId id="300" r:id="rId13"/>
    <p:sldId id="301" r:id="rId14"/>
    <p:sldId id="303" r:id="rId15"/>
    <p:sldId id="302" r:id="rId16"/>
    <p:sldId id="304" r:id="rId17"/>
    <p:sldId id="305" r:id="rId18"/>
    <p:sldId id="306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39"/>
        <p:guide pos="3705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" name="Google Shape;48;p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p7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rgbClr val="313036"/>
        </a:solidFill>
        <a:effectLst/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/>
          <p:nvPr/>
        </p:nvSpPr>
        <p:spPr>
          <a:xfrm>
            <a:off x="7497763" y="2470150"/>
            <a:ext cx="4117975" cy="4387850"/>
          </a:xfrm>
          <a:prstGeom prst="triangle">
            <a:avLst>
              <a:gd name="adj" fmla="val 50000"/>
            </a:avLst>
          </a:prstGeom>
          <a:solidFill>
            <a:srgbClr val="5284C1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2"/>
          <p:cNvSpPr/>
          <p:nvPr/>
        </p:nvSpPr>
        <p:spPr>
          <a:xfrm rot="10800000" flipH="1">
            <a:off x="7605713" y="615950"/>
            <a:ext cx="4116388" cy="4387850"/>
          </a:xfrm>
          <a:prstGeom prst="triangle">
            <a:avLst>
              <a:gd name="adj" fmla="val 50000"/>
            </a:avLst>
          </a:prstGeom>
          <a:solidFill>
            <a:srgbClr val="5284C1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2"/>
          <p:cNvSpPr/>
          <p:nvPr/>
        </p:nvSpPr>
        <p:spPr>
          <a:xfrm>
            <a:off x="7980363" y="0"/>
            <a:ext cx="4211638" cy="5521325"/>
          </a:xfrm>
          <a:custGeom>
            <a:avLst/>
            <a:gdLst/>
            <a:ahLst/>
            <a:cxnLst/>
            <a:rect l="l" t="t" r="r" b="b"/>
            <a:pathLst>
              <a:path w="4211192" h="5521326" extrusionOk="0">
                <a:moveTo>
                  <a:pt x="0" y="0"/>
                </a:moveTo>
                <a:lnTo>
                  <a:pt x="4211192" y="0"/>
                </a:lnTo>
                <a:lnTo>
                  <a:pt x="4211192" y="1433581"/>
                </a:lnTo>
                <a:lnTo>
                  <a:pt x="2419731" y="552132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2"/>
          <p:cNvSpPr/>
          <p:nvPr/>
        </p:nvSpPr>
        <p:spPr>
          <a:xfrm>
            <a:off x="10668000" y="3298825"/>
            <a:ext cx="1524000" cy="3522663"/>
          </a:xfrm>
          <a:custGeom>
            <a:avLst/>
            <a:gdLst/>
            <a:ahLst/>
            <a:cxnLst/>
            <a:rect l="l" t="t" r="r" b="b"/>
            <a:pathLst>
              <a:path w="1524002" h="3523280" extrusionOk="0">
                <a:moveTo>
                  <a:pt x="1510428" y="0"/>
                </a:moveTo>
                <a:lnTo>
                  <a:pt x="1524002" y="31663"/>
                </a:lnTo>
                <a:lnTo>
                  <a:pt x="1524002" y="3523280"/>
                </a:lnTo>
                <a:lnTo>
                  <a:pt x="0" y="3523280"/>
                </a:lnTo>
                <a:lnTo>
                  <a:pt x="151042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2"/>
          <p:cNvSpPr/>
          <p:nvPr/>
        </p:nvSpPr>
        <p:spPr>
          <a:xfrm rot="10800000" flipH="1">
            <a:off x="7994650" y="1336675"/>
            <a:ext cx="4210050" cy="5521325"/>
          </a:xfrm>
          <a:custGeom>
            <a:avLst/>
            <a:gdLst/>
            <a:ahLst/>
            <a:cxnLst/>
            <a:rect l="l" t="t" r="r" b="b"/>
            <a:pathLst>
              <a:path w="4211192" h="5521326" extrusionOk="0">
                <a:moveTo>
                  <a:pt x="0" y="0"/>
                </a:moveTo>
                <a:lnTo>
                  <a:pt x="4211192" y="0"/>
                </a:lnTo>
                <a:lnTo>
                  <a:pt x="4211192" y="1433581"/>
                </a:lnTo>
                <a:lnTo>
                  <a:pt x="2419731" y="552132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2"/>
          <p:cNvSpPr/>
          <p:nvPr/>
        </p:nvSpPr>
        <p:spPr>
          <a:xfrm flipH="1">
            <a:off x="9356725" y="0"/>
            <a:ext cx="2841625" cy="4972050"/>
          </a:xfrm>
          <a:custGeom>
            <a:avLst/>
            <a:gdLst/>
            <a:ahLst/>
            <a:cxnLst/>
            <a:rect l="l" t="t" r="r" b="b"/>
            <a:pathLst>
              <a:path w="2840735" h="4972050" extrusionOk="0">
                <a:moveTo>
                  <a:pt x="2840735" y="0"/>
                </a:moveTo>
                <a:lnTo>
                  <a:pt x="0" y="0"/>
                </a:lnTo>
                <a:lnTo>
                  <a:pt x="0" y="3888920"/>
                </a:lnTo>
                <a:lnTo>
                  <a:pt x="508141" y="4972050"/>
                </a:lnTo>
                <a:lnTo>
                  <a:pt x="2840735" y="0"/>
                </a:lnTo>
                <a:close/>
              </a:path>
            </a:pathLst>
          </a:custGeom>
          <a:solidFill>
            <a:srgbClr val="00B0F0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2"/>
          <p:cNvSpPr/>
          <p:nvPr/>
        </p:nvSpPr>
        <p:spPr>
          <a:xfrm>
            <a:off x="10277475" y="2379663"/>
            <a:ext cx="1920875" cy="4478338"/>
          </a:xfrm>
          <a:custGeom>
            <a:avLst/>
            <a:gdLst/>
            <a:ahLst/>
            <a:cxnLst/>
            <a:rect l="l" t="t" r="r" b="b"/>
            <a:pathLst>
              <a:path w="1919818" h="4478239" extrusionOk="0">
                <a:moveTo>
                  <a:pt x="1919818" y="0"/>
                </a:moveTo>
                <a:lnTo>
                  <a:pt x="1919818" y="4478239"/>
                </a:lnTo>
                <a:lnTo>
                  <a:pt x="0" y="4478239"/>
                </a:lnTo>
                <a:lnTo>
                  <a:pt x="1919818" y="0"/>
                </a:lnTo>
                <a:close/>
              </a:path>
            </a:pathLst>
          </a:custGeom>
          <a:solidFill>
            <a:srgbClr val="00B0F0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2"/>
          <p:cNvSpPr/>
          <p:nvPr/>
        </p:nvSpPr>
        <p:spPr>
          <a:xfrm>
            <a:off x="838200" y="2992438"/>
            <a:ext cx="2057400" cy="77311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2"/>
          <p:cNvSpPr txBox="1"/>
          <p:nvPr>
            <p:ph type="ctrTitle"/>
          </p:nvPr>
        </p:nvSpPr>
        <p:spPr>
          <a:xfrm>
            <a:off x="2908935" y="1575435"/>
            <a:ext cx="693547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6600"/>
              <a:buFont typeface="Calibri"/>
              <a:buNone/>
              <a:defRPr sz="6600">
                <a:solidFill>
                  <a:srgbClr val="00B0F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type="subTitle" idx="1"/>
          </p:nvPr>
        </p:nvSpPr>
        <p:spPr>
          <a:xfrm>
            <a:off x="734291" y="3875078"/>
            <a:ext cx="7419109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None/>
              <a:defRPr sz="1400">
                <a:solidFill>
                  <a:srgbClr val="00B0F0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6" name="Google Shape;26;p22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22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22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title">
  <p:cSld name="SECTION_HEADER">
    <p:bg>
      <p:bgPr>
        <a:solidFill>
          <a:srgbClr val="313036"/>
        </a:solidFill>
        <a:effectLst/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3"/>
          <p:cNvSpPr/>
          <p:nvPr/>
        </p:nvSpPr>
        <p:spPr>
          <a:xfrm>
            <a:off x="0" y="1550988"/>
            <a:ext cx="5056188" cy="5308600"/>
          </a:xfrm>
          <a:prstGeom prst="rtTriangle">
            <a:avLst/>
          </a:prstGeom>
          <a:solidFill>
            <a:srgbClr val="00B0F0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3"/>
          <p:cNvSpPr/>
          <p:nvPr/>
        </p:nvSpPr>
        <p:spPr>
          <a:xfrm>
            <a:off x="0" y="4187825"/>
            <a:ext cx="2433638" cy="2676525"/>
          </a:xfrm>
          <a:prstGeom prst="rtTriangle">
            <a:avLst/>
          </a:prstGeom>
          <a:solidFill>
            <a:srgbClr val="00B0F0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3"/>
          <p:cNvSpPr/>
          <p:nvPr/>
        </p:nvSpPr>
        <p:spPr>
          <a:xfrm>
            <a:off x="0" y="0"/>
            <a:ext cx="1403350" cy="4249738"/>
          </a:xfrm>
          <a:custGeom>
            <a:avLst/>
            <a:gdLst/>
            <a:ahLst/>
            <a:cxnLst/>
            <a:rect l="l" t="t" r="r" b="b"/>
            <a:pathLst>
              <a:path w="1403028" h="4249228" extrusionOk="0">
                <a:moveTo>
                  <a:pt x="0" y="0"/>
                </a:moveTo>
                <a:lnTo>
                  <a:pt x="1403028" y="0"/>
                </a:lnTo>
                <a:lnTo>
                  <a:pt x="47010" y="4249228"/>
                </a:lnTo>
                <a:lnTo>
                  <a:pt x="0" y="4202313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23"/>
          <p:cNvSpPr/>
          <p:nvPr/>
        </p:nvSpPr>
        <p:spPr>
          <a:xfrm>
            <a:off x="0" y="0"/>
            <a:ext cx="3098800" cy="5732463"/>
          </a:xfrm>
          <a:custGeom>
            <a:avLst/>
            <a:gdLst/>
            <a:ahLst/>
            <a:cxnLst/>
            <a:rect l="l" t="t" r="r" b="b"/>
            <a:pathLst>
              <a:path w="3098474" h="5733086" extrusionOk="0">
                <a:moveTo>
                  <a:pt x="0" y="0"/>
                </a:moveTo>
                <a:lnTo>
                  <a:pt x="3098474" y="0"/>
                </a:lnTo>
                <a:lnTo>
                  <a:pt x="1404462" y="5733086"/>
                </a:lnTo>
                <a:lnTo>
                  <a:pt x="0" y="42193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23"/>
          <p:cNvSpPr/>
          <p:nvPr/>
        </p:nvSpPr>
        <p:spPr>
          <a:xfrm>
            <a:off x="0" y="-4762"/>
            <a:ext cx="2300288" cy="4740275"/>
          </a:xfrm>
          <a:custGeom>
            <a:avLst/>
            <a:gdLst/>
            <a:ahLst/>
            <a:cxnLst/>
            <a:rect l="l" t="t" r="r" b="b"/>
            <a:pathLst>
              <a:path w="2300416" h="4740048" extrusionOk="0">
                <a:moveTo>
                  <a:pt x="0" y="0"/>
                </a:moveTo>
                <a:lnTo>
                  <a:pt x="2300416" y="0"/>
                </a:lnTo>
                <a:lnTo>
                  <a:pt x="471912" y="4740048"/>
                </a:lnTo>
                <a:lnTo>
                  <a:pt x="0" y="4266872"/>
                </a:lnTo>
                <a:lnTo>
                  <a:pt x="0" y="0"/>
                </a:lnTo>
                <a:close/>
              </a:path>
            </a:pathLst>
          </a:custGeom>
          <a:solidFill>
            <a:srgbClr val="5284C1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23"/>
          <p:cNvSpPr txBox="1"/>
          <p:nvPr>
            <p:ph type="title"/>
          </p:nvPr>
        </p:nvSpPr>
        <p:spPr>
          <a:xfrm>
            <a:off x="3408773" y="904081"/>
            <a:ext cx="5998464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6000"/>
              <a:buFont typeface="Calibri"/>
              <a:buNone/>
              <a:defRPr sz="6000">
                <a:solidFill>
                  <a:srgbClr val="00B0F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type="body" idx="1"/>
          </p:nvPr>
        </p:nvSpPr>
        <p:spPr>
          <a:xfrm>
            <a:off x="3408772" y="3783806"/>
            <a:ext cx="5998465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None/>
              <a:defRPr sz="1400">
                <a:solidFill>
                  <a:srgbClr val="00B0F0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23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bg>
      <p:bgPr>
        <a:solidFill>
          <a:srgbClr val="313036"/>
        </a:solidFill>
        <a:effectLst/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24"/>
          <p:cNvCxnSpPr/>
          <p:nvPr/>
        </p:nvCxnSpPr>
        <p:spPr>
          <a:xfrm>
            <a:off x="0" y="6200775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2" name="Google Shape;42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4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45" name="Google Shape;45;p24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1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"/>
          <p:cNvSpPr txBox="1"/>
          <p:nvPr>
            <p:ph type="ctrTitle"/>
          </p:nvPr>
        </p:nvSpPr>
        <p:spPr>
          <a:xfrm>
            <a:off x="2855595" y="2310765"/>
            <a:ext cx="689737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600"/>
              <a:buFont typeface="Calibri"/>
              <a:buNone/>
            </a:pPr>
            <a:r>
              <a:rPr lang="zh-CN" sz="5400">
                <a:solidFill>
                  <a:srgbClr val="F2F2F2"/>
                </a:solidFill>
              </a:rPr>
              <a:t>OGS Geoprostorni Web servisi</a:t>
            </a:r>
            <a:br>
              <a:rPr lang="zh-CN">
                <a:solidFill>
                  <a:srgbClr val="F2F2F2"/>
                </a:solidFill>
              </a:rPr>
            </a:br>
            <a:br>
              <a:rPr lang="zh-CN">
                <a:solidFill>
                  <a:srgbClr val="F2F2F2"/>
                </a:solidFill>
              </a:rPr>
            </a:br>
            <a:r>
              <a:rPr lang="en-US" altLang="zh-CN" sz="4400" i="1">
                <a:solidFill>
                  <a:srgbClr val="F2F2F2"/>
                </a:solidFill>
              </a:rPr>
              <a:t>Projekat</a:t>
            </a:r>
            <a:r>
              <a:rPr lang="zh-CN" sz="4400" b="0" i="1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4400" b="0" i="1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br>
              <a:rPr lang="zh-CN" sz="66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66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1"/>
          <p:cNvSpPr txBox="1"/>
          <p:nvPr>
            <p:ph type="subTitle" idx="1"/>
          </p:nvPr>
        </p:nvSpPr>
        <p:spPr>
          <a:xfrm>
            <a:off x="735013" y="3875088"/>
            <a:ext cx="7418388" cy="165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</a:pPr>
            <a:endParaRPr>
              <a:solidFill>
                <a:srgbClr val="F2F2F2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</a:pPr>
            <a:r>
              <a:rPr lang="zh-CN">
                <a:solidFill>
                  <a:srgbClr val="F2F2F2"/>
                </a:solidFill>
              </a:rPr>
              <a:t>Anđela Ranđelović 1375</a:t>
            </a:r>
            <a:endParaRPr>
              <a:solidFill>
                <a:srgbClr val="F2F2F2"/>
              </a:solidFill>
            </a:endParaRPr>
          </a:p>
        </p:txBody>
      </p:sp>
      <p:sp>
        <p:nvSpPr>
          <p:cNvPr id="52" name="Google Shape;52;p1"/>
          <p:cNvSpPr/>
          <p:nvPr/>
        </p:nvSpPr>
        <p:spPr>
          <a:xfrm>
            <a:off x="793301" y="3101125"/>
            <a:ext cx="2062500" cy="5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</a:pPr>
            <a:r>
              <a:rPr lang="zh-CN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GEOGRAFSKI INFORMACIONI SISTEMI</a:t>
            </a:r>
            <a:endParaRPr sz="3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72430" y="154940"/>
            <a:ext cx="3698875" cy="37236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" y="280035"/>
            <a:ext cx="3804285" cy="37998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095" y="2391410"/>
            <a:ext cx="3816985" cy="36499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3240" y="2455545"/>
            <a:ext cx="3690620" cy="35858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568325" y="298450"/>
            <a:ext cx="10945495" cy="1134110"/>
          </a:xfrm>
        </p:spPr>
        <p:txBody>
          <a:bodyPr/>
          <a:p>
            <a:pPr algn="l"/>
            <a:r>
              <a:rPr lang="en-US" sz="2400"/>
              <a:t>Slike na prethodnom slajdu su prilično bazične: servira se vektorska mapa dobijena sa servera preko wms-a.</a:t>
            </a:r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2625" y="1174750"/>
            <a:ext cx="4841875" cy="4835525"/>
          </a:xfrm>
          <a:prstGeom prst="rect">
            <a:avLst/>
          </a:prstGeom>
        </p:spPr>
      </p:pic>
      <p:sp>
        <p:nvSpPr>
          <p:cNvPr id="6" name="Title 3"/>
          <p:cNvSpPr/>
          <p:nvPr/>
        </p:nvSpPr>
        <p:spPr>
          <a:xfrm>
            <a:off x="6219825" y="2326640"/>
            <a:ext cx="5505450" cy="113411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2400"/>
              <a:t>Slike na prethodnom slajdu su prilično bazične: servira se slika dobijena sa servera preko wms-a.</a:t>
            </a:r>
            <a:endParaRPr lang="en-US" sz="2400"/>
          </a:p>
          <a:p>
            <a:pPr algn="l"/>
            <a:r>
              <a:rPr lang="en-US" sz="2400"/>
              <a:t>I ovde je slična situacija samo je serviran prethodno pomenut grupni layer.</a:t>
            </a:r>
            <a:endParaRPr lang="en-US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568325" y="298450"/>
            <a:ext cx="10945495" cy="725805"/>
          </a:xfrm>
        </p:spPr>
        <p:txBody>
          <a:bodyPr/>
          <a:p>
            <a:pPr algn="l"/>
            <a:r>
              <a:rPr lang="en-US" sz="2400"/>
              <a:t>Klikom na tačku u popup-u se prikazuju dostupni podaci o njoj. Za ovo se šalje wms request tipa </a:t>
            </a:r>
            <a:r>
              <a:rPr lang="en-US" sz="2400" i="1"/>
              <a:t>GetFeatureInfo.</a:t>
            </a:r>
            <a:endParaRPr lang="en-US" sz="2400" i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260" y="1023620"/>
            <a:ext cx="5107305" cy="51479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115" y="3422650"/>
            <a:ext cx="6891655" cy="1676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568325" y="298450"/>
            <a:ext cx="10945495" cy="1134110"/>
          </a:xfrm>
        </p:spPr>
        <p:txBody>
          <a:bodyPr/>
          <a:p>
            <a:pPr algn="l"/>
            <a:r>
              <a:rPr lang="en-US" sz="2400"/>
              <a:t>Ostali layeri se iscrtavaju na klijentu. Podaci se dovlače ajax pozivom ka wfs-u. Šalje se request tipa GetFeature i mogu se filtrirati kroz parametar cql_filter. Sa dobijenim podacima, uz pomoć leaflet-a se iscrtavaju markeri, poligoni, krugovi...</a:t>
            </a:r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325" y="1657985"/>
            <a:ext cx="9696450" cy="28384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568325" y="298450"/>
            <a:ext cx="10945495" cy="725805"/>
          </a:xfrm>
        </p:spPr>
        <p:txBody>
          <a:bodyPr/>
          <a:p>
            <a:pPr algn="l"/>
            <a:r>
              <a:rPr lang="en-US" sz="2400"/>
              <a:t>Layer sa svim Univerzitetima u Srbiji:</a:t>
            </a:r>
            <a:endParaRPr lang="en-US" sz="2400" i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255" y="932180"/>
            <a:ext cx="5515610" cy="54940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005" y="1589405"/>
            <a:ext cx="4151630" cy="417957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568325" y="287655"/>
            <a:ext cx="10945495" cy="725805"/>
          </a:xfrm>
        </p:spPr>
        <p:txBody>
          <a:bodyPr/>
          <a:p>
            <a:pPr algn="l"/>
            <a:r>
              <a:rPr lang="en-US" sz="2400"/>
              <a:t>Ovaj layer prikazuje sve gradove a krug oko njega srazmeran je broju stanovnika koji žive u njemu.</a:t>
            </a:r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325" y="1138555"/>
            <a:ext cx="4900295" cy="49199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0520" y="1105535"/>
            <a:ext cx="4887595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568325" y="287655"/>
            <a:ext cx="10945495" cy="725805"/>
          </a:xfrm>
        </p:spPr>
        <p:txBody>
          <a:bodyPr/>
          <a:p>
            <a:pPr algn="l"/>
            <a:r>
              <a:rPr lang="en-US" sz="2400"/>
              <a:t>Layer gde su iscrtane oblasti (poligoni) tako da im je atribut place tipa ‘city’ i broj stanovnika je veći od 100.000.</a:t>
            </a:r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3395" y="1013460"/>
            <a:ext cx="5181600" cy="5161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055" y="1013460"/>
            <a:ext cx="5128895" cy="51574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7"/>
          <p:cNvGrpSpPr/>
          <p:nvPr/>
        </p:nvGrpSpPr>
        <p:grpSpPr>
          <a:xfrm>
            <a:off x="803275" y="1808163"/>
            <a:ext cx="3498850" cy="3668712"/>
            <a:chOff x="803305" y="1808163"/>
            <a:chExt cx="3498812" cy="3669263"/>
          </a:xfrm>
        </p:grpSpPr>
        <p:sp>
          <p:nvSpPr>
            <p:cNvPr id="109" name="Google Shape;109;p7"/>
            <p:cNvSpPr/>
            <p:nvPr/>
          </p:nvSpPr>
          <p:spPr>
            <a:xfrm>
              <a:off x="803305" y="1808163"/>
              <a:ext cx="3498812" cy="2353639"/>
            </a:xfrm>
            <a:prstGeom prst="rect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1343949" y="4125030"/>
              <a:ext cx="121596" cy="914400"/>
            </a:xfrm>
            <a:prstGeom prst="rect">
              <a:avLst/>
            </a:prstGeom>
            <a:solidFill>
              <a:srgbClr val="3130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11" name="Google Shape;111;p7"/>
            <p:cNvCxnSpPr/>
            <p:nvPr/>
          </p:nvCxnSpPr>
          <p:spPr>
            <a:xfrm>
              <a:off x="1343949" y="4161802"/>
              <a:ext cx="0" cy="1315624"/>
            </a:xfrm>
            <a:prstGeom prst="straightConnector1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2" name="Google Shape;112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altLang="zh-CN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Tehnologije, alati, literatura</a:t>
            </a:r>
            <a:endParaRPr lang="en-US" altLang="zh-CN" sz="4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6" name="Google Shape;116;p7"/>
          <p:cNvGrpSpPr/>
          <p:nvPr/>
        </p:nvGrpSpPr>
        <p:grpSpPr>
          <a:xfrm>
            <a:off x="4346575" y="1808163"/>
            <a:ext cx="3498850" cy="3668712"/>
            <a:chOff x="803305" y="1808163"/>
            <a:chExt cx="3498812" cy="3669263"/>
          </a:xfrm>
        </p:grpSpPr>
        <p:sp>
          <p:nvSpPr>
            <p:cNvPr id="117" name="Google Shape;117;p7"/>
            <p:cNvSpPr/>
            <p:nvPr/>
          </p:nvSpPr>
          <p:spPr>
            <a:xfrm>
              <a:off x="803305" y="1808163"/>
              <a:ext cx="3498812" cy="2353639"/>
            </a:xfrm>
            <a:prstGeom prst="rect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1343949" y="4125030"/>
              <a:ext cx="121596" cy="914400"/>
            </a:xfrm>
            <a:prstGeom prst="rect">
              <a:avLst/>
            </a:prstGeom>
            <a:solidFill>
              <a:srgbClr val="3130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19" name="Google Shape;119;p7"/>
            <p:cNvCxnSpPr/>
            <p:nvPr/>
          </p:nvCxnSpPr>
          <p:spPr>
            <a:xfrm>
              <a:off x="1343949" y="4161802"/>
              <a:ext cx="0" cy="1315624"/>
            </a:xfrm>
            <a:prstGeom prst="straightConnector1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20" name="Google Shape;120;p7"/>
          <p:cNvGrpSpPr/>
          <p:nvPr/>
        </p:nvGrpSpPr>
        <p:grpSpPr>
          <a:xfrm>
            <a:off x="7881938" y="1808163"/>
            <a:ext cx="3498850" cy="3668712"/>
            <a:chOff x="803305" y="1808163"/>
            <a:chExt cx="3498812" cy="3669263"/>
          </a:xfrm>
        </p:grpSpPr>
        <p:sp>
          <p:nvSpPr>
            <p:cNvPr id="121" name="Google Shape;121;p7"/>
            <p:cNvSpPr/>
            <p:nvPr/>
          </p:nvSpPr>
          <p:spPr>
            <a:xfrm>
              <a:off x="803305" y="1808163"/>
              <a:ext cx="3498812" cy="2353639"/>
            </a:xfrm>
            <a:prstGeom prst="rect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1343949" y="4125030"/>
              <a:ext cx="121596" cy="914400"/>
            </a:xfrm>
            <a:prstGeom prst="rect">
              <a:avLst/>
            </a:prstGeom>
            <a:solidFill>
              <a:srgbClr val="3130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23" name="Google Shape;123;p7"/>
            <p:cNvCxnSpPr/>
            <p:nvPr/>
          </p:nvCxnSpPr>
          <p:spPr>
            <a:xfrm>
              <a:off x="1343949" y="4161802"/>
              <a:ext cx="0" cy="1315624"/>
            </a:xfrm>
            <a:prstGeom prst="straightConnector1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25" name="Google Shape;125;p7"/>
          <p:cNvSpPr/>
          <p:nvPr/>
        </p:nvSpPr>
        <p:spPr>
          <a:xfrm>
            <a:off x="1343660" y="4290695"/>
            <a:ext cx="4097020" cy="1075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alibri"/>
              <a:buNone/>
            </a:pPr>
            <a:r>
              <a:rPr lang="en-US" altLang="zh-CN" sz="3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Open Web</a:t>
            </a:r>
            <a:endParaRPr lang="en-US" altLang="zh-CN" sz="32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alibri"/>
              <a:buNone/>
            </a:pPr>
            <a:r>
              <a:rPr lang="en-US" altLang="zh-CN" sz="3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Mapping kurs</a:t>
            </a:r>
            <a:endParaRPr lang="en-US" altLang="zh-CN" sz="32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7"/>
          <p:cNvSpPr/>
          <p:nvPr/>
        </p:nvSpPr>
        <p:spPr>
          <a:xfrm>
            <a:off x="5015230" y="4289425"/>
            <a:ext cx="3110230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alibri"/>
              <a:buNone/>
            </a:pPr>
            <a:r>
              <a:rPr lang="en-US" altLang="zh-CN" sz="3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Geoserver</a:t>
            </a:r>
            <a:endParaRPr lang="en-US" altLang="zh-CN" sz="32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7"/>
          <p:cNvSpPr/>
          <p:nvPr/>
        </p:nvSpPr>
        <p:spPr>
          <a:xfrm>
            <a:off x="8543925" y="4289425"/>
            <a:ext cx="2836545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alibri"/>
              <a:buNone/>
            </a:pPr>
            <a:r>
              <a:rPr lang="en-US" sz="3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LeafletJS</a:t>
            </a:r>
            <a:endParaRPr lang="en-US" sz="32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" name="Picture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970" y="2316480"/>
            <a:ext cx="3552825" cy="11842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050" y="2268220"/>
            <a:ext cx="3263265" cy="14312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955" y="2316480"/>
            <a:ext cx="3219450" cy="10382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1"/>
          <p:cNvSpPr/>
          <p:nvPr/>
        </p:nvSpPr>
        <p:spPr>
          <a:xfrm>
            <a:off x="838200" y="407670"/>
            <a:ext cx="10654030" cy="230187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2800"/>
              <a:t>Podaci koje sam koristila u ovom projektu su OpenStreetMap podaci za Srbiju korišćeni u prethodnom projektu i već učitani u PostGIS/PostgreSQL bazu podataka. Imamo sledeće 4 tabele.</a:t>
            </a:r>
            <a:endParaRPr lang="en-US" sz="2800"/>
          </a:p>
          <a:p>
            <a:pPr algn="just"/>
            <a:endParaRPr lang="en-US" sz="28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2355" y="2484755"/>
            <a:ext cx="4238625" cy="18884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1"/>
          <p:cNvSpPr/>
          <p:nvPr/>
        </p:nvSpPr>
        <p:spPr>
          <a:xfrm>
            <a:off x="838200" y="460375"/>
            <a:ext cx="10515600" cy="318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endParaRPr lang="en-US" sz="3200"/>
          </a:p>
        </p:txBody>
      </p:sp>
      <p:sp>
        <p:nvSpPr>
          <p:cNvPr id="4" name="Title 1"/>
          <p:cNvSpPr/>
          <p:nvPr/>
        </p:nvSpPr>
        <p:spPr>
          <a:xfrm>
            <a:off x="838200" y="247015"/>
            <a:ext cx="10515600" cy="217360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2400">
                <a:sym typeface="+mn-ea"/>
              </a:rPr>
              <a:t>Geoserver je podignut na port 8085 i može mu se pristupiti kroz adresu gde imamo interfejs za administraciju:</a:t>
            </a:r>
            <a:endParaRPr lang="en-US" sz="2400">
              <a:sym typeface="+mn-ea"/>
            </a:endParaRPr>
          </a:p>
          <a:p>
            <a:pPr algn="just"/>
            <a:r>
              <a:rPr lang="en-US" sz="2400">
                <a:sym typeface="+mn-ea"/>
              </a:rPr>
              <a:t>http://localhost:8085/geoserver/web/.</a:t>
            </a:r>
            <a:endParaRPr lang="en-US" sz="2400">
              <a:sym typeface="+mn-ea"/>
            </a:endParaRPr>
          </a:p>
          <a:p>
            <a:pPr algn="just"/>
            <a:r>
              <a:rPr lang="en-US" sz="2400"/>
              <a:t>Kreirala sam i novi workspace </a:t>
            </a:r>
            <a:r>
              <a:rPr lang="en-US" sz="2400" i="1"/>
              <a:t>serbia</a:t>
            </a:r>
            <a:r>
              <a:rPr lang="en-US" sz="2400"/>
              <a:t> i povezala podatke sa postgreSQL bazom</a:t>
            </a:r>
            <a:endParaRPr lang="en-US" sz="24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6785" y="2420620"/>
            <a:ext cx="6188075" cy="35388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3840" y="2731135"/>
            <a:ext cx="5560695" cy="29178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1"/>
          <p:cNvSpPr/>
          <p:nvPr/>
        </p:nvSpPr>
        <p:spPr>
          <a:xfrm>
            <a:off x="701040" y="345440"/>
            <a:ext cx="10515600" cy="167259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2800"/>
              <a:t>Za svaku tabelu </a:t>
            </a:r>
            <a:r>
              <a:rPr lang="en-US" sz="2800">
                <a:sym typeface="+mn-ea"/>
              </a:rPr>
              <a:t>sam </a:t>
            </a:r>
            <a:r>
              <a:rPr lang="en-US" sz="2800"/>
              <a:t>dodala i publish-ovala po jedan layer koji ima projekciju EPSG:3857, a zbog lakše manipulacije podacima, za neke sam dodala i EPSG:4326.</a:t>
            </a:r>
            <a:endParaRPr lang="en-US" sz="28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175" y="1804670"/>
            <a:ext cx="11125200" cy="1819275"/>
          </a:xfrm>
          <a:prstGeom prst="rect">
            <a:avLst/>
          </a:prstGeom>
        </p:spPr>
      </p:pic>
      <p:sp>
        <p:nvSpPr>
          <p:cNvPr id="6" name="Title 1"/>
          <p:cNvSpPr/>
          <p:nvPr/>
        </p:nvSpPr>
        <p:spPr>
          <a:xfrm>
            <a:off x="701040" y="3790315"/>
            <a:ext cx="10515600" cy="105473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2800"/>
              <a:t>Pomoću opcije grupisanja layer-a dodala sam novi layer koji je kombinacija line i point.</a:t>
            </a:r>
            <a:endParaRPr lang="en-US" sz="28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75" y="5025390"/>
            <a:ext cx="9848850" cy="4762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1"/>
          <p:cNvSpPr/>
          <p:nvPr/>
        </p:nvSpPr>
        <p:spPr>
          <a:xfrm>
            <a:off x="701040" y="513080"/>
            <a:ext cx="10515600" cy="11506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3200"/>
              <a:t>Korišćenjem opcije layer preview možemo da vidimo kako bi layer-i izgledali:</a:t>
            </a:r>
            <a:endParaRPr lang="en-US" sz="32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9015" y="1663700"/>
            <a:ext cx="3703955" cy="4431030"/>
          </a:xfrm>
          <a:prstGeom prst="rect">
            <a:avLst/>
          </a:prstGeom>
        </p:spPr>
      </p:pic>
      <p:sp>
        <p:nvSpPr>
          <p:cNvPr id="5" name="Title 1"/>
          <p:cNvSpPr/>
          <p:nvPr/>
        </p:nvSpPr>
        <p:spPr>
          <a:xfrm>
            <a:off x="7089140" y="6165850"/>
            <a:ext cx="2068830" cy="6921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2400"/>
              <a:t>line + point</a:t>
            </a:r>
            <a:endParaRPr lang="en-US" sz="2400"/>
          </a:p>
        </p:txBody>
      </p:sp>
      <p:sp>
        <p:nvSpPr>
          <p:cNvPr id="6" name="Title 1"/>
          <p:cNvSpPr/>
          <p:nvPr/>
        </p:nvSpPr>
        <p:spPr>
          <a:xfrm>
            <a:off x="2362835" y="6221730"/>
            <a:ext cx="1055370" cy="6921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2400"/>
              <a:t>roads</a:t>
            </a:r>
            <a:endParaRPr lang="en-US" sz="24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215" y="1708150"/>
            <a:ext cx="3721735" cy="44577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>
          <a:xfrm>
            <a:off x="568325" y="375285"/>
            <a:ext cx="4204335" cy="3714750"/>
          </a:xfrm>
        </p:spPr>
        <p:txBody>
          <a:bodyPr/>
          <a:p>
            <a:pPr algn="l"/>
            <a:r>
              <a:rPr lang="en-US" sz="2800"/>
              <a:t>Pomoću LeafletJS biblioteke, kreirala sam jednostavnu aplikaciju i postavila je na Geoserver. Aplikacija koristi </a:t>
            </a:r>
            <a:r>
              <a:rPr lang="en-US" sz="2800" b="1"/>
              <a:t>wms </a:t>
            </a:r>
            <a:r>
              <a:rPr lang="en-US" sz="2800"/>
              <a:t>i </a:t>
            </a:r>
            <a:r>
              <a:rPr lang="en-US" sz="2800" b="1"/>
              <a:t>wfs </a:t>
            </a:r>
            <a:r>
              <a:rPr lang="en-US" sz="2800"/>
              <a:t>servise koji nam omogućavaju pristup podacima na GeoServeru.</a:t>
            </a:r>
            <a:endParaRPr lang="en-US" sz="28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54090" y="375285"/>
            <a:ext cx="5549265" cy="55054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>
          <a:xfrm>
            <a:off x="568325" y="375285"/>
            <a:ext cx="10945495" cy="1134110"/>
          </a:xfrm>
        </p:spPr>
        <p:txBody>
          <a:bodyPr/>
          <a:p>
            <a:pPr algn="just"/>
            <a:r>
              <a:rPr lang="en-US" sz="2400"/>
              <a:t>Za prikaz osnovne slike, iskorišćen je maptiler api i izabrana rasterska mapa: Topo. Leaflet nam nudi mnoge funkcije za manipulaciju mapama a jedna od njih je i </a:t>
            </a:r>
            <a:r>
              <a:rPr lang="en-US" sz="2400" i="1"/>
              <a:t>tileLayer </a:t>
            </a:r>
            <a:r>
              <a:rPr lang="en-US" sz="2400"/>
              <a:t>korišćena upravo za ovo </a:t>
            </a:r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325" y="1509395"/>
            <a:ext cx="7562850" cy="4273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750" y="2346960"/>
            <a:ext cx="5347970" cy="23456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0260" y="1432560"/>
            <a:ext cx="1952625" cy="2486025"/>
          </a:xfrm>
          <a:prstGeom prst="rect">
            <a:avLst/>
          </a:prstGeom>
        </p:spPr>
      </p:pic>
      <p:sp>
        <p:nvSpPr>
          <p:cNvPr id="4" name="Title 3"/>
          <p:cNvSpPr/>
          <p:nvPr>
            <p:ph type="title"/>
          </p:nvPr>
        </p:nvSpPr>
        <p:spPr>
          <a:xfrm>
            <a:off x="568325" y="298450"/>
            <a:ext cx="10945495" cy="1134110"/>
          </a:xfrm>
        </p:spPr>
        <p:txBody>
          <a:bodyPr/>
          <a:p>
            <a:pPr algn="l"/>
            <a:r>
              <a:rPr lang="en-US" sz="2400"/>
              <a:t>U gornjem desnom uglu imamo legendu. Izborom neke opcije prikazuje se layer koji je njom definisan. Moguće je i štikliranje više opcija odjednom.</a:t>
            </a:r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9575" y="1342390"/>
            <a:ext cx="4481195" cy="4173220"/>
          </a:xfrm>
          <a:prstGeom prst="rect">
            <a:avLst/>
          </a:prstGeom>
        </p:spPr>
      </p:pic>
      <p:sp>
        <p:nvSpPr>
          <p:cNvPr id="6" name="Title 3"/>
          <p:cNvSpPr/>
          <p:nvPr/>
        </p:nvSpPr>
        <p:spPr>
          <a:xfrm>
            <a:off x="7842885" y="1509395"/>
            <a:ext cx="3670935" cy="113411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2400"/>
              <a:t>Neki layeri su definisani preko wms-a, a poslednja tri preko wfs-a</a:t>
            </a:r>
            <a:endParaRPr lang="en-US"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2382</Words>
  <Application>WPS Presentation</Application>
  <PresentationFormat/>
  <Paragraphs>55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3" baseType="lpstr">
      <vt:lpstr>Arial</vt:lpstr>
      <vt:lpstr>SimSun</vt:lpstr>
      <vt:lpstr>Wingdings</vt:lpstr>
      <vt:lpstr>Arial</vt:lpstr>
      <vt:lpstr>Nimbus Roman No9 L</vt:lpstr>
      <vt:lpstr>Calibri</vt:lpstr>
      <vt:lpstr>DejaVu Sans</vt:lpstr>
      <vt:lpstr>Microsoft YaHei</vt:lpstr>
      <vt:lpstr>Droid Sans Fallback</vt:lpstr>
      <vt:lpstr>Arial Unicode MS</vt:lpstr>
      <vt:lpstr>OpenSymbol</vt:lpstr>
      <vt:lpstr>Ani</vt:lpstr>
      <vt:lpstr>DejaVu Math TeX Gyre</vt:lpstr>
      <vt:lpstr>AnjaliOldLipi</vt:lpstr>
      <vt:lpstr>eufm10</vt:lpstr>
      <vt:lpstr>Vemana2000</vt:lpstr>
      <vt:lpstr>Office Theme</vt:lpstr>
      <vt:lpstr>OpenStreetMap  Projekat  </vt:lpstr>
      <vt:lpstr>Tehnologije i alati</vt:lpstr>
      <vt:lpstr>Podaci</vt:lpstr>
      <vt:lpstr>PowerPoint 演示文稿</vt:lpstr>
      <vt:lpstr>PowerPoint 演示文稿</vt:lpstr>
      <vt:lpstr>PowerPoint 演示文稿</vt:lpstr>
      <vt:lpstr>PowerPoint 演示文稿</vt:lpstr>
      <vt:lpstr>Pomoću LeafletJS biblioteke, kreirala sam jednostavnu aplikaciju i postavila je na Geoserver. Aplikacija koristi wms i wfs servise koji nam omogućavaju pristup podacima na GeoServeru.</vt:lpstr>
      <vt:lpstr>U gornjem desnom uglu imamo legendu. Izborom neke opcije prikazuje se layer koji je njom definisan.</vt:lpstr>
      <vt:lpstr>U gornjem desnom uglu imamo legendu. Izborom neke opcije prikazuje se layer koji je njom definisan.</vt:lpstr>
      <vt:lpstr>Slike na prethodnom slajdu su prilično bazične: servira se slika dobijena sa servera preko wms-a.</vt:lpstr>
      <vt:lpstr>Klikom na tačku u popup-u se prikazuju dostupni podaci o njoj:</vt:lpstr>
      <vt:lpstr>Slike na prethodnom slajdu su prilično bazične: servira se vektorska mapa dobijena sa servera preko wms-a.</vt:lpstr>
      <vt:lpstr>Klikom na tačku u popup-u se prikazuju dostupni podaci o njoj. Za ovo se šalje wms request tipa GetFeatureInfo.</vt:lpstr>
      <vt:lpstr>Layer sa svim Univerzitetima u Srbiji:</vt:lpstr>
      <vt:lpstr>Ovaj layer prikazuje sve gradove a krug oko njega srazmeran je broju stanovnika koji žive u njemu.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OpenStreetMap  </dc:title>
  <dc:creator>AnnJo</dc:creator>
  <cp:lastModifiedBy>dev</cp:lastModifiedBy>
  <cp:revision>91</cp:revision>
  <dcterms:created xsi:type="dcterms:W3CDTF">2022-02-04T15:13:44Z</dcterms:created>
  <dcterms:modified xsi:type="dcterms:W3CDTF">2022-02-04T15:13:44Z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  <property fmtid="{D5CDD505-2E9C-101B-9397-08002B2CF9AE}" pid="3" name="ICV">
    <vt:lpwstr>E0F998D79CE14BC39815011C0FE42492</vt:lpwstr>
  </property>
</Properties>
</file>